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64" r:id="rId2"/>
    <p:sldId id="259" r:id="rId3"/>
    <p:sldId id="258" r:id="rId4"/>
    <p:sldId id="305" r:id="rId5"/>
    <p:sldId id="280" r:id="rId6"/>
    <p:sldId id="300" r:id="rId7"/>
    <p:sldId id="315" r:id="rId8"/>
    <p:sldId id="314" r:id="rId9"/>
    <p:sldId id="269" r:id="rId10"/>
    <p:sldId id="282" r:id="rId11"/>
    <p:sldId id="306" r:id="rId12"/>
    <p:sldId id="303" r:id="rId13"/>
    <p:sldId id="307" r:id="rId14"/>
    <p:sldId id="308" r:id="rId15"/>
    <p:sldId id="309" r:id="rId16"/>
    <p:sldId id="312" r:id="rId17"/>
    <p:sldId id="313" r:id="rId18"/>
    <p:sldId id="270" r:id="rId19"/>
  </p:sldIdLst>
  <p:sldSz cx="12192000" cy="6858000"/>
  <p:notesSz cx="6858000" cy="9144000"/>
  <p:embeddedFontLst>
    <p:embeddedFont>
      <p:font typeface="汉仪菱心体简" panose="02010600030101010101" charset="-122"/>
      <p:regular r:id="rId21"/>
    </p:embeddedFont>
    <p:embeddedFont>
      <p:font typeface="迷你简菱心" panose="02010600030101010101" charset="-12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微软雅黑" panose="020B0503020204020204" pitchFamily="34" charset="-122"/>
      <p:regular r:id="rId31"/>
      <p:bold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0"/>
    <a:srgbClr val="E95644"/>
    <a:srgbClr val="40BEDE"/>
    <a:srgbClr val="41363A"/>
    <a:srgbClr val="215968"/>
    <a:srgbClr val="C5BD98"/>
    <a:srgbClr val="31A6BD"/>
    <a:srgbClr val="F28F00"/>
    <a:srgbClr val="70C4E5"/>
    <a:srgbClr val="3DCE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84" autoAdjust="0"/>
  </p:normalViewPr>
  <p:slideViewPr>
    <p:cSldViewPr snapToGrid="0">
      <p:cViewPr varScale="1">
        <p:scale>
          <a:sx n="80" d="100"/>
          <a:sy n="80" d="100"/>
        </p:scale>
        <p:origin x="75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AFD40-1008-4E6B-ADA7-F7300AD47AB3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AB73A-3776-4A4C-882B-032FF1F6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37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368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797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769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492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03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222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37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642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181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772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84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AB73A-3776-4A4C-882B-032FF1F697B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9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116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816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646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3989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06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234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28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088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01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672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3870A-6703-46A1-A489-AF574D73AAB1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42C81-1F8B-4B8E-8B95-90348F2006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43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705350"/>
          </a:xfrm>
          <a:prstGeom prst="rect">
            <a:avLst/>
          </a:prstGeom>
          <a:solidFill>
            <a:srgbClr val="075190"/>
          </a:solidFill>
          <a:ln>
            <a:solidFill>
              <a:srgbClr val="0751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13348" y="1808747"/>
            <a:ext cx="110900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bg1"/>
                </a:solidFill>
                <a:latin typeface="迷你简菱心" panose="02010609000101010101" pitchFamily="49" charset="-122"/>
                <a:ea typeface="迷你简菱心" panose="02010609000101010101" pitchFamily="49" charset="-122"/>
              </a:rPr>
              <a:t>实验报告</a:t>
            </a:r>
            <a:r>
              <a:rPr lang="en-US" altLang="zh-CN" sz="8000" dirty="0">
                <a:solidFill>
                  <a:schemeClr val="bg1"/>
                </a:solidFill>
                <a:latin typeface="迷你简菱心" panose="02010609000101010101" pitchFamily="49" charset="-122"/>
                <a:ea typeface="迷你简菱心" panose="02010609000101010101" pitchFamily="49" charset="-122"/>
              </a:rPr>
              <a:t>10</a:t>
            </a:r>
            <a:endParaRPr lang="zh-CN" altLang="en-US" sz="8000" dirty="0">
              <a:solidFill>
                <a:schemeClr val="bg1"/>
              </a:solidFill>
              <a:latin typeface="迷你简菱心" panose="02010609000101010101" pitchFamily="49" charset="-122"/>
              <a:ea typeface="迷你简菱心" panose="0201060900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154655" y="5183692"/>
            <a:ext cx="1572126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唐超</a:t>
            </a:r>
          </a:p>
        </p:txBody>
      </p:sp>
    </p:spTree>
    <p:extLst>
      <p:ext uri="{BB962C8B-B14F-4D97-AF65-F5344CB8AC3E}">
        <p14:creationId xmlns:p14="http://schemas.microsoft.com/office/powerpoint/2010/main" val="2705269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80769" y="56660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主要流程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1669052-DDDF-4589-8E1A-B7212E14F8B0}"/>
              </a:ext>
            </a:extLst>
          </p:cNvPr>
          <p:cNvSpPr txBox="1"/>
          <p:nvPr/>
        </p:nvSpPr>
        <p:spPr>
          <a:xfrm>
            <a:off x="627507" y="1345492"/>
            <a:ext cx="109369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/>
              <a:t>截取模板。</a:t>
            </a:r>
            <a:endParaRPr lang="en-US" altLang="zh-CN" sz="3600" b="1" dirty="0"/>
          </a:p>
          <a:p>
            <a:r>
              <a:rPr lang="zh-CN" altLang="en-US" sz="3600" b="1" dirty="0"/>
              <a:t>        </a:t>
            </a:r>
            <a:endParaRPr lang="en-US" altLang="zh-CN" sz="3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/>
              <a:t>用图像拼接中的方法得到模板与原视频的某一帧（</a:t>
            </a:r>
            <a:r>
              <a:rPr lang="en-US" altLang="zh-CN" sz="3600" b="1" dirty="0"/>
              <a:t>frame1</a:t>
            </a:r>
            <a:r>
              <a:rPr lang="zh-CN" altLang="en-US" sz="3600" b="1" dirty="0"/>
              <a:t>）的透视变换矩阵</a:t>
            </a:r>
            <a:r>
              <a:rPr lang="en-US" altLang="zh-CN" sz="3600" b="1" dirty="0"/>
              <a:t>H</a:t>
            </a:r>
            <a:r>
              <a:rPr lang="zh-CN" altLang="en-US" sz="3600" b="1" dirty="0"/>
              <a:t>。</a:t>
            </a:r>
            <a:endParaRPr lang="en-US" altLang="zh-CN" sz="3600" b="1" dirty="0"/>
          </a:p>
          <a:p>
            <a:endParaRPr lang="en-US" altLang="zh-CN" sz="3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/>
              <a:t>将与</a:t>
            </a:r>
            <a:r>
              <a:rPr lang="en-US" altLang="zh-CN" sz="3600" b="1" dirty="0"/>
              <a:t>frame1</a:t>
            </a:r>
            <a:r>
              <a:rPr lang="zh-CN" altLang="en-US" sz="3600" b="1" dirty="0"/>
              <a:t>对应的标志牌中的视频的某一帧</a:t>
            </a:r>
            <a:r>
              <a:rPr lang="en-US" altLang="zh-CN" sz="3600" b="1" dirty="0"/>
              <a:t>resize</a:t>
            </a:r>
            <a:r>
              <a:rPr lang="zh-CN" altLang="en-US" sz="3600" b="1" dirty="0"/>
              <a:t>为模板大小并做透视变换</a:t>
            </a:r>
            <a:r>
              <a:rPr lang="en-US" altLang="zh-CN" sz="3600" b="1" dirty="0"/>
              <a:t>H</a:t>
            </a:r>
            <a:r>
              <a:rPr lang="zh-CN" altLang="en-US" sz="3600" b="1" dirty="0"/>
              <a:t>。</a:t>
            </a:r>
            <a:endParaRPr lang="en-US" altLang="zh-CN" sz="3600" b="1" dirty="0"/>
          </a:p>
          <a:p>
            <a:endParaRPr lang="en-US" altLang="zh-CN" sz="36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600" b="1" dirty="0"/>
              <a:t>用上一步透视变换的结果替换原视频中的标志牌。</a:t>
            </a:r>
            <a:endParaRPr lang="en-US" altLang="zh-CN" sz="3600" b="1" dirty="0"/>
          </a:p>
        </p:txBody>
      </p:sp>
    </p:spTree>
    <p:extLst>
      <p:ext uri="{BB962C8B-B14F-4D97-AF65-F5344CB8AC3E}">
        <p14:creationId xmlns:p14="http://schemas.microsoft.com/office/powerpoint/2010/main" val="634579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0" y="85415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模板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278800B-9E0F-421F-88B1-C2679F57F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622" y="2103519"/>
            <a:ext cx="5364756" cy="397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5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80769" y="56660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匹配点筛选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1669052-DDDF-4589-8E1A-B7212E14F8B0}"/>
              </a:ext>
            </a:extLst>
          </p:cNvPr>
          <p:cNvSpPr txBox="1"/>
          <p:nvPr/>
        </p:nvSpPr>
        <p:spPr>
          <a:xfrm>
            <a:off x="156386" y="1350052"/>
            <a:ext cx="10747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         将模板与视频第一帧匹配并做透视变换时出现 了错误。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5C27CFA-6FE9-4B03-B50E-551533E65E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75900" y="2153270"/>
            <a:ext cx="7040199" cy="451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61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0" y="85415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匹配点筛选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26C9804-CBE5-4426-84A4-525DF5DCDBB8}"/>
              </a:ext>
            </a:extLst>
          </p:cNvPr>
          <p:cNvSpPr txBox="1"/>
          <p:nvPr/>
        </p:nvSpPr>
        <p:spPr>
          <a:xfrm>
            <a:off x="216600" y="1281944"/>
            <a:ext cx="112950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         将</a:t>
            </a:r>
            <a:r>
              <a:rPr lang="en-US" altLang="zh-CN" sz="3200" dirty="0"/>
              <a:t>sift</a:t>
            </a:r>
            <a:r>
              <a:rPr lang="zh-CN" altLang="en-US" sz="3200" dirty="0"/>
              <a:t>匹配结果输出发现，正确的匹配点对数目过少。此时</a:t>
            </a:r>
            <a:endParaRPr lang="en-US" altLang="zh-CN" sz="3200" dirty="0"/>
          </a:p>
          <a:p>
            <a:r>
              <a:rPr lang="en-US" altLang="zh-CN" sz="3200" dirty="0" err="1"/>
              <a:t>goodMatches</a:t>
            </a:r>
            <a:r>
              <a:rPr lang="zh-CN" altLang="en-US" sz="3200" dirty="0"/>
              <a:t>的最大范围是</a:t>
            </a:r>
            <a:r>
              <a:rPr lang="en-US" altLang="zh-CN" sz="3200" dirty="0"/>
              <a:t>2</a:t>
            </a:r>
            <a:r>
              <a:rPr lang="zh-CN" altLang="en-US" sz="3200" dirty="0"/>
              <a:t>倍最小距离。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B0A4C4B-39EA-49ED-A23A-F791DA7BF7A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30614" y="2363129"/>
            <a:ext cx="7121222" cy="427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83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1" y="121597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匹配点筛选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26C9804-CBE5-4426-84A4-525DF5DCDBB8}"/>
              </a:ext>
            </a:extLst>
          </p:cNvPr>
          <p:cNvSpPr txBox="1"/>
          <p:nvPr/>
        </p:nvSpPr>
        <p:spPr>
          <a:xfrm>
            <a:off x="869481" y="1427747"/>
            <a:ext cx="57386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调整</a:t>
            </a:r>
            <a:r>
              <a:rPr lang="en-US" altLang="zh-CN" sz="3200" dirty="0" err="1"/>
              <a:t>goodMatches</a:t>
            </a:r>
            <a:r>
              <a:rPr lang="zh-CN" altLang="en-US" sz="3200" dirty="0"/>
              <a:t>的距离范围。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75ED7B-916D-4729-B6AF-0DCE47075DE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6601" y="2637664"/>
            <a:ext cx="3745798" cy="27933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BB567D9-5F8F-4C66-8CE5-544818DB685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29600" y="2637642"/>
            <a:ext cx="3745799" cy="279256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370A001-BF91-4A8C-AA2D-EDD36164A610}"/>
              </a:ext>
            </a:extLst>
          </p:cNvPr>
          <p:cNvSpPr txBox="1"/>
          <p:nvPr/>
        </p:nvSpPr>
        <p:spPr>
          <a:xfrm>
            <a:off x="1291044" y="5663806"/>
            <a:ext cx="1596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3</a:t>
            </a:r>
            <a:r>
              <a:rPr lang="zh-CN" altLang="en-US" sz="2000" dirty="0"/>
              <a:t>倍最小距离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F8F79C-3B09-48DB-BA25-88A5EBB432AA}"/>
              </a:ext>
            </a:extLst>
          </p:cNvPr>
          <p:cNvSpPr txBox="1"/>
          <p:nvPr/>
        </p:nvSpPr>
        <p:spPr>
          <a:xfrm>
            <a:off x="5297544" y="5718842"/>
            <a:ext cx="1596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4</a:t>
            </a:r>
            <a:r>
              <a:rPr lang="zh-CN" altLang="en-US" sz="2000" dirty="0"/>
              <a:t>倍最小距离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7828BC-5137-4B64-BA9B-F186B5905210}"/>
              </a:ext>
            </a:extLst>
          </p:cNvPr>
          <p:cNvSpPr txBox="1"/>
          <p:nvPr/>
        </p:nvSpPr>
        <p:spPr>
          <a:xfrm>
            <a:off x="9581120" y="5718842"/>
            <a:ext cx="1596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5</a:t>
            </a:r>
            <a:r>
              <a:rPr lang="zh-CN" altLang="en-US" sz="2000" dirty="0"/>
              <a:t>倍最小距离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7B4C7C2-C20F-4C73-9DC1-1CB710B245F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209193" y="2636860"/>
            <a:ext cx="3745798" cy="279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94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0" y="85415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迷你简菱心" panose="02010600030101010101" charset="-122"/>
                <a:ea typeface="迷你简菱心" panose="02010600030101010101" charset="-122"/>
              </a:rPr>
              <a:t>匹配点筛选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26C9804-CBE5-4426-84A4-525DF5DCDBB8}"/>
              </a:ext>
            </a:extLst>
          </p:cNvPr>
          <p:cNvSpPr txBox="1"/>
          <p:nvPr/>
        </p:nvSpPr>
        <p:spPr>
          <a:xfrm>
            <a:off x="553264" y="1507450"/>
            <a:ext cx="11085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调整</a:t>
            </a:r>
            <a:r>
              <a:rPr lang="en-US" altLang="zh-CN" sz="3200" dirty="0" err="1"/>
              <a:t>goodMatches</a:t>
            </a:r>
            <a:r>
              <a:rPr lang="zh-CN" altLang="en-US" sz="3200" dirty="0"/>
              <a:t>的距离范围。最终取</a:t>
            </a:r>
            <a:r>
              <a:rPr lang="en-US" altLang="zh-CN" sz="3200" dirty="0"/>
              <a:t>4</a:t>
            </a:r>
            <a:r>
              <a:rPr lang="zh-CN" altLang="en-US" sz="3200" dirty="0"/>
              <a:t>倍最小距离最合适。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07D8FC8-864E-4193-BF54-3BC854E8A9C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93968" y="2326105"/>
            <a:ext cx="5804063" cy="386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933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0" y="85415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迷你简菱心" panose="02010600030101010101" charset="-122"/>
                <a:ea typeface="迷你简菱心" panose="02010600030101010101" charset="-122"/>
              </a:rPr>
              <a:t>flip</a:t>
            </a:r>
            <a:endParaRPr lang="zh-CN" altLang="en-US" sz="4000" b="1" dirty="0">
              <a:latin typeface="迷你简菱心" panose="02010600030101010101" charset="-122"/>
              <a:ea typeface="迷你简菱心" panose="02010600030101010101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26C9804-CBE5-4426-84A4-525DF5DCDBB8}"/>
              </a:ext>
            </a:extLst>
          </p:cNvPr>
          <p:cNvSpPr txBox="1"/>
          <p:nvPr/>
        </p:nvSpPr>
        <p:spPr>
          <a:xfrm>
            <a:off x="869481" y="1427747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测试时发现结果反了。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085A165-BAF6-4C7E-9F6A-55F8A2A4619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8096" y="2380849"/>
            <a:ext cx="6695808" cy="38203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3828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16600" y="85415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迷你简菱心" panose="02010600030101010101" charset="-122"/>
                <a:ea typeface="迷你简菱心" panose="02010600030101010101" charset="-122"/>
              </a:rPr>
              <a:t>flip</a:t>
            </a:r>
            <a:endParaRPr lang="zh-CN" altLang="en-US" sz="4000" b="1" dirty="0">
              <a:latin typeface="迷你简菱心" panose="02010600030101010101" charset="-122"/>
              <a:ea typeface="迷你简菱心" panose="02010600030101010101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F43FAFD-88E9-4EE4-8E45-F4677DF5E4FC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26C9804-CBE5-4426-84A4-525DF5DCDBB8}"/>
              </a:ext>
            </a:extLst>
          </p:cNvPr>
          <p:cNvSpPr txBox="1"/>
          <p:nvPr/>
        </p:nvSpPr>
        <p:spPr>
          <a:xfrm>
            <a:off x="869481" y="1427747"/>
            <a:ext cx="38026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经过</a:t>
            </a:r>
            <a:r>
              <a:rPr lang="en-US" altLang="zh-CN" sz="3200" dirty="0"/>
              <a:t>flip</a:t>
            </a:r>
            <a:r>
              <a:rPr lang="zh-CN" altLang="en-US" sz="3200" dirty="0"/>
              <a:t>旋转</a:t>
            </a:r>
            <a:r>
              <a:rPr lang="en-US" altLang="zh-CN" sz="3200" dirty="0"/>
              <a:t>180</a:t>
            </a:r>
            <a:r>
              <a:rPr lang="zh-CN" altLang="en-US" sz="3200" dirty="0"/>
              <a:t>度。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75FDDF-287B-4F2D-8805-F3B8CF686B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863" y="2501164"/>
            <a:ext cx="5998274" cy="35306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6937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75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619625" y="1952625"/>
            <a:ext cx="2952750" cy="2952750"/>
          </a:xfrm>
          <a:prstGeom prst="ellipse">
            <a:avLst/>
          </a:prstGeom>
          <a:solidFill>
            <a:schemeClr val="bg1"/>
          </a:solidFill>
          <a:ln w="28575">
            <a:solidFill>
              <a:srgbClr val="07519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900" dirty="0">
              <a:solidFill>
                <a:srgbClr val="075190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EE8D09E-7B6B-4046-AF2C-584C1F2B1A6B}"/>
              </a:ext>
            </a:extLst>
          </p:cNvPr>
          <p:cNvSpPr/>
          <p:nvPr/>
        </p:nvSpPr>
        <p:spPr>
          <a:xfrm>
            <a:off x="4845534" y="2774563"/>
            <a:ext cx="2646878" cy="10709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800" dirty="0">
                <a:solidFill>
                  <a:srgbClr val="075190"/>
                </a:solidFill>
                <a:latin typeface="迷你简菱心" panose="02010609000101010101" pitchFamily="49" charset="-122"/>
                <a:ea typeface="迷你简菱心" panose="0201060900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845678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-797218" y="-397654"/>
            <a:ext cx="5690216" cy="6299527"/>
            <a:chOff x="-797218" y="-397654"/>
            <a:chExt cx="5690216" cy="6299527"/>
          </a:xfrm>
          <a:solidFill>
            <a:srgbClr val="075190"/>
          </a:solidFill>
        </p:grpSpPr>
        <p:sp>
          <p:nvSpPr>
            <p:cNvPr id="13" name="任意多边形: 形状 12"/>
            <p:cNvSpPr/>
            <p:nvPr/>
          </p:nvSpPr>
          <p:spPr>
            <a:xfrm rot="20816548">
              <a:off x="-797218" y="-397654"/>
              <a:ext cx="5690216" cy="6299527"/>
            </a:xfrm>
            <a:custGeom>
              <a:avLst/>
              <a:gdLst>
                <a:gd name="connsiteX0" fmla="*/ 1461025 w 5690216"/>
                <a:gd name="connsiteY0" fmla="*/ 0 h 6299527"/>
                <a:gd name="connsiteX1" fmla="*/ 5690216 w 5690216"/>
                <a:gd name="connsiteY1" fmla="*/ 980860 h 6299527"/>
                <a:gd name="connsiteX2" fmla="*/ 5690216 w 5690216"/>
                <a:gd name="connsiteY2" fmla="*/ 6299527 h 6299527"/>
                <a:gd name="connsiteX3" fmla="*/ 0 w 5690216"/>
                <a:gd name="connsiteY3" fmla="*/ 6299527 h 629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0216" h="6299527">
                  <a:moveTo>
                    <a:pt x="1461025" y="0"/>
                  </a:moveTo>
                  <a:lnTo>
                    <a:pt x="5690216" y="980860"/>
                  </a:lnTo>
                  <a:lnTo>
                    <a:pt x="5690216" y="6299527"/>
                  </a:lnTo>
                  <a:lnTo>
                    <a:pt x="0" y="6299527"/>
                  </a:lnTo>
                  <a:close/>
                </a:path>
              </a:pathLst>
            </a:custGeom>
            <a:solidFill>
              <a:srgbClr val="0751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45240" y="1756609"/>
              <a:ext cx="2866607" cy="31700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096000" y="2644170"/>
            <a:ext cx="51501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图像拼接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-83111" y="608852"/>
            <a:ext cx="5859379" cy="6026336"/>
            <a:chOff x="-83111" y="608852"/>
            <a:chExt cx="5859379" cy="6026336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4660278" y="608852"/>
              <a:ext cx="1102848" cy="4718937"/>
            </a:xfrm>
            <a:prstGeom prst="line">
              <a:avLst/>
            </a:prstGeom>
            <a:ln w="38100">
              <a:solidFill>
                <a:srgbClr val="0751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-83111" y="5305924"/>
              <a:ext cx="5859379" cy="1329264"/>
            </a:xfrm>
            <a:prstGeom prst="line">
              <a:avLst/>
            </a:prstGeom>
            <a:ln w="38100">
              <a:solidFill>
                <a:srgbClr val="0751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541902" y="-318181"/>
            <a:ext cx="4762182" cy="6426256"/>
            <a:chOff x="541902" y="-318181"/>
            <a:chExt cx="4762182" cy="6426256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4034639" y="-318181"/>
              <a:ext cx="1251279" cy="535405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541902" y="5027722"/>
              <a:ext cx="4762182" cy="108035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843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253132" y="306972"/>
            <a:ext cx="71636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stitcher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E73E243-A9AE-41F1-AD92-71776CFB999B}"/>
              </a:ext>
            </a:extLst>
          </p:cNvPr>
          <p:cNvCxnSpPr/>
          <p:nvPr/>
        </p:nvCxnSpPr>
        <p:spPr>
          <a:xfrm flipH="1">
            <a:off x="0" y="1035441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73309FB9-B77C-403A-A517-145ECE041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17" y="1490912"/>
            <a:ext cx="10397574" cy="486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2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253132" y="306972"/>
            <a:ext cx="71636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主要流程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E73E243-A9AE-41F1-AD92-71776CFB999B}"/>
              </a:ext>
            </a:extLst>
          </p:cNvPr>
          <p:cNvCxnSpPr/>
          <p:nvPr/>
        </p:nvCxnSpPr>
        <p:spPr>
          <a:xfrm flipH="1">
            <a:off x="0" y="1035441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744C7D-CBDB-49D4-A7C5-C71E7D6D636F}"/>
              </a:ext>
            </a:extLst>
          </p:cNvPr>
          <p:cNvSpPr txBox="1"/>
          <p:nvPr/>
        </p:nvSpPr>
        <p:spPr>
          <a:xfrm>
            <a:off x="725608" y="1665238"/>
            <a:ext cx="1001829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b="1" dirty="0"/>
              <a:t>用</a:t>
            </a:r>
            <a:r>
              <a:rPr lang="en-US" altLang="zh-CN" sz="4000" b="1" dirty="0"/>
              <a:t>sift</a:t>
            </a:r>
            <a:r>
              <a:rPr lang="zh-CN" altLang="en-US" sz="4000" b="1" dirty="0"/>
              <a:t>检测、匹配特征点并筛选。</a:t>
            </a:r>
            <a:endParaRPr lang="en-US" altLang="zh-CN" sz="4000" b="1" dirty="0"/>
          </a:p>
          <a:p>
            <a:endParaRPr lang="en-US" altLang="zh-CN" sz="40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b="1" dirty="0"/>
              <a:t>通过两张图的</a:t>
            </a:r>
            <a:r>
              <a:rPr lang="en-US" altLang="zh-CN" sz="4000" b="1" dirty="0" err="1"/>
              <a:t>goodMatches</a:t>
            </a:r>
            <a:r>
              <a:rPr lang="zh-CN" altLang="en-US" sz="4000" b="1" dirty="0"/>
              <a:t>得到透视变换矩阵。</a:t>
            </a:r>
            <a:endParaRPr lang="en-US" altLang="zh-CN" sz="4000" b="1" dirty="0"/>
          </a:p>
          <a:p>
            <a:endParaRPr lang="en-US" altLang="zh-CN" sz="40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b="1" dirty="0"/>
              <a:t>对其中一张图片进行透视变换。</a:t>
            </a:r>
            <a:endParaRPr lang="en-US" altLang="zh-CN" sz="4000" b="1" dirty="0"/>
          </a:p>
          <a:p>
            <a:endParaRPr lang="en-US" altLang="zh-CN" sz="40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b="1" dirty="0"/>
              <a:t>与另一张图片进行拼接。</a:t>
            </a:r>
          </a:p>
        </p:txBody>
      </p:sp>
    </p:spTree>
    <p:extLst>
      <p:ext uri="{BB962C8B-B14F-4D97-AF65-F5344CB8AC3E}">
        <p14:creationId xmlns:p14="http://schemas.microsoft.com/office/powerpoint/2010/main" val="1442629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0450" y="199509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拼接顺序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A83BDE3-1052-4E8A-978C-1715BDDE9541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88C528F9-9DF3-47C2-A2EA-FD99E9935DED}"/>
              </a:ext>
            </a:extLst>
          </p:cNvPr>
          <p:cNvPicPr/>
          <p:nvPr/>
        </p:nvPicPr>
        <p:blipFill rotWithShape="1">
          <a:blip r:embed="rId2"/>
          <a:srcRect l="8940" t="18231" r="9548" b="11473"/>
          <a:stretch/>
        </p:blipFill>
        <p:spPr>
          <a:xfrm>
            <a:off x="1728018" y="2375463"/>
            <a:ext cx="8013476" cy="434604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A18269D-3012-4D03-B6FC-383522E8EA6F}"/>
              </a:ext>
            </a:extLst>
          </p:cNvPr>
          <p:cNvSpPr txBox="1"/>
          <p:nvPr/>
        </p:nvSpPr>
        <p:spPr>
          <a:xfrm>
            <a:off x="145860" y="1180230"/>
            <a:ext cx="113236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         </a:t>
            </a:r>
            <a:r>
              <a:rPr lang="zh-CN" altLang="en-US" sz="3200" dirty="0"/>
              <a:t>先拼接</a:t>
            </a:r>
            <a:r>
              <a:rPr lang="en-US" altLang="zh-CN" sz="3200" dirty="0"/>
              <a:t>image1</a:t>
            </a:r>
            <a:r>
              <a:rPr lang="zh-CN" altLang="en-US" sz="3200" dirty="0"/>
              <a:t>和</a:t>
            </a:r>
            <a:r>
              <a:rPr lang="en-US" altLang="zh-CN" sz="3200" dirty="0"/>
              <a:t>image2</a:t>
            </a:r>
            <a:r>
              <a:rPr lang="zh-CN" altLang="en-US" sz="3200" dirty="0"/>
              <a:t>，再将拼接好的图与</a:t>
            </a:r>
            <a:r>
              <a:rPr lang="en-US" altLang="zh-CN" sz="3200" dirty="0"/>
              <a:t>image3</a:t>
            </a:r>
            <a:r>
              <a:rPr lang="zh-CN" altLang="en-US" sz="3200" dirty="0"/>
              <a:t>拼接，边界处会出现问题。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27787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0450" y="199509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拼接顺序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A83BDE3-1052-4E8A-978C-1715BDDE9541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8E4B065A-88A7-44B2-9619-8B35DE71A295}"/>
              </a:ext>
            </a:extLst>
          </p:cNvPr>
          <p:cNvSpPr txBox="1"/>
          <p:nvPr/>
        </p:nvSpPr>
        <p:spPr>
          <a:xfrm>
            <a:off x="797649" y="1247594"/>
            <a:ext cx="98742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         先对</a:t>
            </a:r>
            <a:r>
              <a:rPr lang="en-US" altLang="zh-CN" sz="3200" dirty="0"/>
              <a:t>image1</a:t>
            </a:r>
            <a:r>
              <a:rPr lang="zh-CN" altLang="en-US" sz="3200" dirty="0"/>
              <a:t>，</a:t>
            </a:r>
            <a:r>
              <a:rPr lang="en-US" altLang="zh-CN" sz="3200" dirty="0"/>
              <a:t>image3</a:t>
            </a:r>
            <a:r>
              <a:rPr lang="zh-CN" altLang="en-US" sz="3200" dirty="0"/>
              <a:t>分别做透视变换，再对透视变换后的</a:t>
            </a:r>
            <a:r>
              <a:rPr lang="en-US" altLang="zh-CN" sz="3200" dirty="0"/>
              <a:t>dstImg1</a:t>
            </a:r>
            <a:r>
              <a:rPr lang="zh-CN" altLang="en-US" sz="3200" dirty="0"/>
              <a:t>，</a:t>
            </a:r>
            <a:r>
              <a:rPr lang="en-US" altLang="zh-CN" sz="3200" dirty="0"/>
              <a:t>dstImg2</a:t>
            </a:r>
            <a:r>
              <a:rPr lang="zh-CN" altLang="en-US" sz="3200" dirty="0"/>
              <a:t>与</a:t>
            </a:r>
            <a:r>
              <a:rPr lang="en-US" altLang="zh-CN" sz="3200" dirty="0"/>
              <a:t>image2</a:t>
            </a:r>
            <a:r>
              <a:rPr lang="zh-CN" altLang="en-US" sz="3200" dirty="0"/>
              <a:t>叠加。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AE950E-6049-44A9-B185-0FE42DEAA00A}"/>
              </a:ext>
            </a:extLst>
          </p:cNvPr>
          <p:cNvPicPr/>
          <p:nvPr/>
        </p:nvPicPr>
        <p:blipFill rotWithShape="1">
          <a:blip r:embed="rId3"/>
          <a:srcRect l="9851" t="18446" r="11981" b="11123"/>
          <a:stretch/>
        </p:blipFill>
        <p:spPr>
          <a:xfrm>
            <a:off x="1880936" y="2633302"/>
            <a:ext cx="8430127" cy="389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3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0450" y="199509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其他测试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A83BDE3-1052-4E8A-978C-1715BDDE9541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7753EFF-90D1-4808-A217-10AE1DAC94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0" y="2494810"/>
            <a:ext cx="3695700" cy="27717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C5FE68-E79C-41BA-B6A2-5C958940C0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25" y="2494811"/>
            <a:ext cx="3695700" cy="27717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8A7F643-14FE-40E5-A9CD-43D677BB312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875" y="2494811"/>
            <a:ext cx="36957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66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0450" y="199509"/>
            <a:ext cx="6841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其他测试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A83BDE3-1052-4E8A-978C-1715BDDE9541}"/>
              </a:ext>
            </a:extLst>
          </p:cNvPr>
          <p:cNvCxnSpPr/>
          <p:nvPr/>
        </p:nvCxnSpPr>
        <p:spPr>
          <a:xfrm flipH="1">
            <a:off x="0" y="939103"/>
            <a:ext cx="11469512" cy="0"/>
          </a:xfrm>
          <a:prstGeom prst="line">
            <a:avLst/>
          </a:prstGeom>
          <a:ln w="76200">
            <a:solidFill>
              <a:srgbClr val="3B66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63AD609-EACA-4CE9-93B4-066C73443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30" y="1807625"/>
            <a:ext cx="10582340" cy="402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832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-797218" y="-397654"/>
            <a:ext cx="5690216" cy="6299527"/>
            <a:chOff x="-797218" y="-397654"/>
            <a:chExt cx="5690216" cy="6299527"/>
          </a:xfrm>
          <a:solidFill>
            <a:srgbClr val="075190"/>
          </a:solidFill>
        </p:grpSpPr>
        <p:sp>
          <p:nvSpPr>
            <p:cNvPr id="13" name="任意多边形: 形状 12"/>
            <p:cNvSpPr/>
            <p:nvPr/>
          </p:nvSpPr>
          <p:spPr>
            <a:xfrm rot="20816548">
              <a:off x="-797218" y="-397654"/>
              <a:ext cx="5690216" cy="6299527"/>
            </a:xfrm>
            <a:custGeom>
              <a:avLst/>
              <a:gdLst>
                <a:gd name="connsiteX0" fmla="*/ 1461025 w 5690216"/>
                <a:gd name="connsiteY0" fmla="*/ 0 h 6299527"/>
                <a:gd name="connsiteX1" fmla="*/ 5690216 w 5690216"/>
                <a:gd name="connsiteY1" fmla="*/ 980860 h 6299527"/>
                <a:gd name="connsiteX2" fmla="*/ 5690216 w 5690216"/>
                <a:gd name="connsiteY2" fmla="*/ 6299527 h 6299527"/>
                <a:gd name="connsiteX3" fmla="*/ 0 w 5690216"/>
                <a:gd name="connsiteY3" fmla="*/ 6299527 h 629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0216" h="6299527">
                  <a:moveTo>
                    <a:pt x="1461025" y="0"/>
                  </a:moveTo>
                  <a:lnTo>
                    <a:pt x="5690216" y="980860"/>
                  </a:lnTo>
                  <a:lnTo>
                    <a:pt x="5690216" y="6299527"/>
                  </a:lnTo>
                  <a:lnTo>
                    <a:pt x="0" y="6299527"/>
                  </a:lnTo>
                  <a:close/>
                </a:path>
              </a:pathLst>
            </a:custGeom>
            <a:solidFill>
              <a:srgbClr val="0751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45240" y="1756609"/>
              <a:ext cx="2866607" cy="31700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679490" y="1372421"/>
            <a:ext cx="58558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迷你简菱心" panose="02010600030101010101" charset="-122"/>
                <a:ea typeface="迷你简菱心" panose="02010600030101010101" charset="-122"/>
              </a:rPr>
              <a:t>基于平面跟踪的</a:t>
            </a:r>
            <a:r>
              <a:rPr lang="en-US" altLang="zh-CN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迷你简菱心" panose="02010600030101010101" charset="-122"/>
                <a:ea typeface="迷你简菱心" panose="02010600030101010101" charset="-122"/>
              </a:rPr>
              <a:t>AR</a:t>
            </a:r>
            <a:endParaRPr lang="zh-CN" altLang="en-US" sz="9600" b="1" dirty="0">
              <a:solidFill>
                <a:schemeClr val="tx1">
                  <a:lumMod val="65000"/>
                  <a:lumOff val="35000"/>
                </a:schemeClr>
              </a:solidFill>
              <a:latin typeface="迷你简菱心" panose="02010600030101010101" charset="-122"/>
              <a:ea typeface="迷你简菱心" panose="02010600030101010101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-83111" y="611310"/>
            <a:ext cx="5859379" cy="6023878"/>
            <a:chOff x="-83111" y="611310"/>
            <a:chExt cx="5859379" cy="602387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4660278" y="611310"/>
              <a:ext cx="1102848" cy="4718937"/>
            </a:xfrm>
            <a:prstGeom prst="line">
              <a:avLst/>
            </a:prstGeom>
            <a:ln w="38100">
              <a:solidFill>
                <a:srgbClr val="0751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-83111" y="5305924"/>
              <a:ext cx="5859379" cy="1329264"/>
            </a:xfrm>
            <a:prstGeom prst="line">
              <a:avLst/>
            </a:prstGeom>
            <a:ln w="38100">
              <a:solidFill>
                <a:srgbClr val="3B669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541902" y="-313265"/>
            <a:ext cx="4762182" cy="6421340"/>
            <a:chOff x="541902" y="-313265"/>
            <a:chExt cx="4762182" cy="6421340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4037097" y="-313265"/>
              <a:ext cx="1251279" cy="535405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541902" y="5027722"/>
              <a:ext cx="4762182" cy="108035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415371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66"/>
  <p:tag name="MH_SECTIONID" val="267,268,"/>
</p:tagLst>
</file>

<file path=ppt/theme/theme1.xml><?xml version="1.0" encoding="utf-8"?>
<a:theme xmlns:a="http://schemas.openxmlformats.org/drawingml/2006/main" name="Office 主题">
  <a:themeElements>
    <a:clrScheme name="山大红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7519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930D14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2291</TotalTime>
  <Words>291</Words>
  <Application>Microsoft Office PowerPoint</Application>
  <PresentationFormat>宽屏</PresentationFormat>
  <Paragraphs>59</Paragraphs>
  <Slides>18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等线</vt:lpstr>
      <vt:lpstr>Calibri</vt:lpstr>
      <vt:lpstr>迷你简菱心</vt:lpstr>
      <vt:lpstr>汉仪菱心体简</vt:lpstr>
      <vt:lpstr>Calibri Light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苏宁云商集团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Ben</dc:creator>
  <cp:lastModifiedBy>超 唐</cp:lastModifiedBy>
  <cp:revision>139</cp:revision>
  <dcterms:created xsi:type="dcterms:W3CDTF">2016-04-17T01:35:25Z</dcterms:created>
  <dcterms:modified xsi:type="dcterms:W3CDTF">2019-01-03T14:12:55Z</dcterms:modified>
</cp:coreProperties>
</file>

<file path=docProps/thumbnail.jpeg>
</file>